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309" r:id="rId2"/>
    <p:sldId id="325" r:id="rId3"/>
    <p:sldId id="326" r:id="rId4"/>
    <p:sldId id="311" r:id="rId5"/>
    <p:sldId id="312" r:id="rId6"/>
    <p:sldId id="313" r:id="rId7"/>
    <p:sldId id="314" r:id="rId8"/>
    <p:sldId id="315" r:id="rId9"/>
    <p:sldId id="316" r:id="rId10"/>
    <p:sldId id="317" r:id="rId11"/>
    <p:sldId id="318" r:id="rId12"/>
    <p:sldId id="322" r:id="rId13"/>
    <p:sldId id="323" r:id="rId14"/>
    <p:sldId id="324" r:id="rId15"/>
    <p:sldId id="319" r:id="rId16"/>
    <p:sldId id="320" r:id="rId17"/>
    <p:sldId id="328" r:id="rId18"/>
    <p:sldId id="329" r:id="rId19"/>
    <p:sldId id="330" r:id="rId20"/>
    <p:sldId id="331" r:id="rId21"/>
    <p:sldId id="332" r:id="rId22"/>
    <p:sldId id="327" r:id="rId23"/>
    <p:sldId id="278" r:id="rId24"/>
    <p:sldId id="260" r:id="rId25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55"/>
  </p:normalViewPr>
  <p:slideViewPr>
    <p:cSldViewPr>
      <p:cViewPr varScale="1">
        <p:scale>
          <a:sx n="113" d="100"/>
          <a:sy n="113" d="100"/>
        </p:scale>
        <p:origin x="151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ADB6FF1F-555E-4388-A8B0-D1E524B355D1}" type="datetimeFigureOut">
              <a:rPr lang="pt-PT" smtClean="0"/>
              <a:pPr/>
              <a:t>24/01/2023</a:t>
            </a:fld>
            <a:endParaRPr lang="pt-PT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2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3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CD9FB018-1958-45C1-ABFF-E1E983EC4F43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34781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Cabeçalho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idx="1"/>
          </p:nvPr>
        </p:nvSpPr>
        <p:spPr>
          <a:xfrm>
            <a:off x="4021295" y="0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>
              <a:defRPr sz="1200"/>
            </a:lvl1pPr>
          </a:lstStyle>
          <a:p>
            <a:fld id="{E77E319B-B046-487F-8D03-B96E4F1A43D0}" type="datetimeFigureOut">
              <a:rPr lang="pt-PT" smtClean="0"/>
              <a:pPr/>
              <a:t>24/01/2023</a:t>
            </a:fld>
            <a:endParaRPr lang="pt-PT"/>
          </a:p>
        </p:txBody>
      </p:sp>
      <p:sp>
        <p:nvSpPr>
          <p:cNvPr id="4" name="Marcador de Posição da Imagem do Diapositivo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endParaRPr lang="pt-PT"/>
          </a:p>
        </p:txBody>
      </p:sp>
      <p:sp>
        <p:nvSpPr>
          <p:cNvPr id="5" name="Marcador de Posição de Notas 4"/>
          <p:cNvSpPr>
            <a:spLocks noGrp="1"/>
          </p:cNvSpPr>
          <p:nvPr>
            <p:ph type="body" sz="quarter" idx="3"/>
          </p:nvPr>
        </p:nvSpPr>
        <p:spPr>
          <a:xfrm>
            <a:off x="709931" y="4861442"/>
            <a:ext cx="5679440" cy="4605576"/>
          </a:xfrm>
          <a:prstGeom prst="rect">
            <a:avLst/>
          </a:prstGeom>
        </p:spPr>
        <p:txBody>
          <a:bodyPr vert="horz" lIns="94768" tIns="47384" rIns="94768" bIns="47384" rtlCol="0">
            <a:normAutofit/>
          </a:bodyPr>
          <a:lstStyle/>
          <a:p>
            <a:pPr lvl="0"/>
            <a:r>
              <a:rPr lang="pt-PT"/>
              <a:t>Clique para editar os estilos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4"/>
          </p:nvPr>
        </p:nvSpPr>
        <p:spPr>
          <a:xfrm>
            <a:off x="1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>
              <a:defRPr sz="1200"/>
            </a:lvl1pPr>
          </a:lstStyle>
          <a:p>
            <a:endParaRPr lang="pt-PT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5"/>
          </p:nvPr>
        </p:nvSpPr>
        <p:spPr>
          <a:xfrm>
            <a:off x="4021295" y="9721106"/>
            <a:ext cx="3076363" cy="511731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r">
              <a:defRPr sz="1200"/>
            </a:lvl1pPr>
          </a:lstStyle>
          <a:p>
            <a:fld id="{F3DD545E-D36A-4832-938A-2ECADA69E4C6}" type="slidenum">
              <a:rPr lang="pt-PT" smtClean="0"/>
              <a:pPr/>
              <a:t>‹nº›</a:t>
            </a:fld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737761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53062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405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0310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5070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135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3576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887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959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5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843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0611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7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21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969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22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2258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23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pt-PT" dirty="0">
                <a:latin typeface="Arial" pitchFamily="34" charset="0"/>
              </a:rPr>
              <a:t>Tiago (acabar referencias)</a:t>
            </a:r>
          </a:p>
        </p:txBody>
      </p:sp>
    </p:spTree>
    <p:extLst>
      <p:ext uri="{BB962C8B-B14F-4D97-AF65-F5344CB8AC3E}">
        <p14:creationId xmlns:p14="http://schemas.microsoft.com/office/powerpoint/2010/main" val="9311107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4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665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5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9953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6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86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7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700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8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981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9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7378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97D1F5F-AB60-452E-AA79-64E25350F70B}" type="slidenum">
              <a:rPr lang="pt-PT" smtClean="0">
                <a:latin typeface="Arial" pitchFamily="34" charset="0"/>
              </a:rPr>
              <a:pPr/>
              <a:t>10</a:t>
            </a:fld>
            <a:endParaRPr lang="pt-PT">
              <a:latin typeface="Arial" pitchFamily="34" charset="0"/>
            </a:endParaRPr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pt-PT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201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o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PT"/>
              <a:t>Faça clique para editar o estilo do subtítulo do modelo global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e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objec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c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údo Dup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4" name="Marcador de Posição de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5" name="Marcador de Posição do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6" name="Marcador de Posição de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7" name="Marcador de Posição d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8" name="Marcador de Posição do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Posição do Número do Diapositivo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4" name="Marcador de Posição do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Posição do Número do Diapositivo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3" name="Marcador de Posição do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Posição do Número do Diapositivo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e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Posição do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PT"/>
              <a:t>Clique para editar os estilos de texto do modelo global</a:t>
            </a:r>
          </a:p>
        </p:txBody>
      </p:sp>
      <p:sp>
        <p:nvSpPr>
          <p:cNvPr id="5" name="Marcador de Posição d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6" name="Marcador de Posição do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Posição do Número do Diapositivo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o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/>
              <a:t>Clique para editar o estilo do título do Modelo Global</a:t>
            </a:r>
            <a:endParaRPr lang="en-US"/>
          </a:p>
        </p:txBody>
      </p:sp>
      <p:sp>
        <p:nvSpPr>
          <p:cNvPr id="3" name="Marcador de Posição do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/>
              <a:t>Clique para editar os estilos de texto do modelo global</a:t>
            </a:r>
          </a:p>
          <a:p>
            <a:pPr lvl="1"/>
            <a:r>
              <a:rPr lang="pt-PT"/>
              <a:t>Segundo nível</a:t>
            </a:r>
          </a:p>
          <a:p>
            <a:pPr lvl="2"/>
            <a:r>
              <a:rPr lang="pt-PT"/>
              <a:t>Terceiro nível</a:t>
            </a:r>
          </a:p>
          <a:p>
            <a:pPr lvl="3"/>
            <a:r>
              <a:rPr lang="pt-PT"/>
              <a:t>Quarto nível</a:t>
            </a:r>
          </a:p>
          <a:p>
            <a:pPr lvl="4"/>
            <a:r>
              <a:rPr lang="pt-PT"/>
              <a:t>Quinto nível</a:t>
            </a:r>
            <a:endParaRPr lang="en-US"/>
          </a:p>
        </p:txBody>
      </p:sp>
      <p:sp>
        <p:nvSpPr>
          <p:cNvPr id="4" name="Marcador de Posição d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3E61B-3AB3-490F-90D4-269C8A444AE7}" type="datetimeFigureOut">
              <a:rPr lang="en-US" smtClean="0"/>
              <a:pPr/>
              <a:t>1/24/2023</a:t>
            </a:fld>
            <a:endParaRPr lang="en-US"/>
          </a:p>
        </p:txBody>
      </p:sp>
      <p:sp>
        <p:nvSpPr>
          <p:cNvPr id="5" name="Marcador de Posição do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Posição do Número do Diapositivo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5C66F-FC7B-4C52-931F-EAABACA1CBDF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3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stackoverflow.com/questions/8711030/fetch-partial-string-matched-html-tag-using-xpath" TargetMode="External"/><Relationship Id="rId13" Type="http://schemas.openxmlformats.org/officeDocument/2006/relationships/image" Target="../media/image5.png"/><Relationship Id="rId3" Type="http://schemas.openxmlformats.org/officeDocument/2006/relationships/hyperlink" Target="https://bitbucket.org/luisteofilo/systems-integration/src/tp2/" TargetMode="External"/><Relationship Id="rId7" Type="http://schemas.openxmlformats.org/officeDocument/2006/relationships/hyperlink" Target="https://www.w3schools.com/xml/xpath_syntax.asp" TargetMode="External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w3schools.com/xml/xpath_examples.asp" TargetMode="External"/><Relationship Id="rId11" Type="http://schemas.openxmlformats.org/officeDocument/2006/relationships/image" Target="../media/image6.png"/><Relationship Id="rId5" Type="http://schemas.openxmlformats.org/officeDocument/2006/relationships/hyperlink" Target="https://www.liquid-technologies.com/xml-schema-tutorial/xsd-conventions" TargetMode="External"/><Relationship Id="rId10" Type="http://schemas.openxmlformats.org/officeDocument/2006/relationships/image" Target="../media/image3.png"/><Relationship Id="rId4" Type="http://schemas.openxmlformats.org/officeDocument/2006/relationships/hyperlink" Target="https://www.kaggle.com/datasets/cashncarry/fifa-22-complete-player-dataset?select=players_fifa22.csv" TargetMode="External"/><Relationship Id="rId9" Type="http://schemas.openxmlformats.org/officeDocument/2006/relationships/hyperlink" Target="https://nominatim.org/release-docs/develop/api/Search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605" y="0"/>
            <a:ext cx="99822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828800" y="2405971"/>
            <a:ext cx="5486400" cy="552329"/>
          </a:xfrm>
        </p:spPr>
        <p:txBody>
          <a:bodyPr>
            <a:normAutofit/>
          </a:bodyPr>
          <a:lstStyle/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INTEGRAÇÃO DE SISTEMAS</a:t>
            </a:r>
          </a:p>
        </p:txBody>
      </p:sp>
      <p:sp>
        <p:nvSpPr>
          <p:cNvPr id="6" name="Subtítulo 2"/>
          <p:cNvSpPr txBox="1">
            <a:spLocks/>
          </p:cNvSpPr>
          <p:nvPr/>
        </p:nvSpPr>
        <p:spPr>
          <a:xfrm>
            <a:off x="762000" y="6394330"/>
            <a:ext cx="8191499" cy="276444"/>
          </a:xfrm>
          <a:prstGeom prst="rect">
            <a:avLst/>
          </a:prstGeom>
        </p:spPr>
        <p:txBody>
          <a:bodyPr vert="horz" lIns="68580" tIns="34290" rIns="68580" bIns="3429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100" b="1" u="sng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Licenciatura em Engenharia Informática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 | Escola Superior de Tecnologia e Gestão| Unidade Curricular: </a:t>
            </a:r>
            <a:r>
              <a:rPr lang="pt-PT" sz="1100" dirty="0">
                <a:highlight>
                  <a:srgbClr val="FFFF00"/>
                </a:highlight>
                <a:latin typeface="Arial" charset="0"/>
                <a:ea typeface="Arial" charset="0"/>
                <a:cs typeface="Arial" charset="0"/>
              </a:rPr>
              <a:t>INTEGRAÇÃO DE SISTEMAS </a:t>
            </a:r>
            <a:r>
              <a:rPr lang="pt-PT" sz="11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| Ano Letivo 2022/2023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130" y="392731"/>
            <a:ext cx="3872752" cy="962356"/>
          </a:xfrm>
          <a:prstGeom prst="rect">
            <a:avLst/>
          </a:prstGeom>
        </p:spPr>
      </p:pic>
      <p:sp>
        <p:nvSpPr>
          <p:cNvPr id="8" name="Subtítulo 2">
            <a:extLst>
              <a:ext uri="{FF2B5EF4-FFF2-40B4-BE49-F238E27FC236}">
                <a16:creationId xmlns:a16="http://schemas.microsoft.com/office/drawing/2014/main" id="{6D890E14-880C-4963-9EA0-EE9200F689F8}"/>
              </a:ext>
            </a:extLst>
          </p:cNvPr>
          <p:cNvSpPr txBox="1">
            <a:spLocks/>
          </p:cNvSpPr>
          <p:nvPr/>
        </p:nvSpPr>
        <p:spPr>
          <a:xfrm>
            <a:off x="892549" y="5635668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24760 – João Rafael Gonçalves Correia;</a:t>
            </a:r>
          </a:p>
          <a:p>
            <a:pPr algn="l"/>
            <a:r>
              <a:rPr lang="pt-PT" sz="110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N.º 25870 – Luís Diogo Silva Carreira;</a:t>
            </a: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  <a:p>
            <a:pPr algn="l"/>
            <a:endParaRPr lang="pt-PT" sz="11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id="{CDB7617E-BD9F-40A8-BCFA-781CEC4CEE46}"/>
              </a:ext>
            </a:extLst>
          </p:cNvPr>
          <p:cNvSpPr txBox="1">
            <a:spLocks/>
          </p:cNvSpPr>
          <p:nvPr/>
        </p:nvSpPr>
        <p:spPr>
          <a:xfrm>
            <a:off x="4953495" y="5615784"/>
            <a:ext cx="3486150" cy="571436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Orientador(</a:t>
            </a:r>
            <a:r>
              <a:rPr lang="pt-PT" sz="105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es</a:t>
            </a: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): 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pt-PT" sz="1050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Professor Doutor Jorge Ribeiro, Professor Doutor Luís Teófilo</a:t>
            </a:r>
          </a:p>
          <a:p>
            <a:pPr algn="l"/>
            <a:endParaRPr lang="pt-PT" sz="105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2F2A86-A50E-0283-3B8A-EB9B059E210D}"/>
              </a:ext>
            </a:extLst>
          </p:cNvPr>
          <p:cNvSpPr txBox="1"/>
          <p:nvPr/>
        </p:nvSpPr>
        <p:spPr>
          <a:xfrm>
            <a:off x="838200" y="1273976"/>
            <a:ext cx="92667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Licenciatura em ENGENHARIA INFORMÁTICA / </a:t>
            </a:r>
            <a:r>
              <a:rPr lang="pt-PT" sz="1800" b="1" u="sng" dirty="0" err="1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Degree</a:t>
            </a:r>
            <a:r>
              <a:rPr lang="pt-PT" sz="1800" b="1" u="sng" dirty="0">
                <a:solidFill>
                  <a:srgbClr val="FFFF00"/>
                </a:solidFill>
                <a:latin typeface="Arial" charset="0"/>
                <a:ea typeface="Arial" charset="0"/>
                <a:cs typeface="Arial" charset="0"/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Informatics</a:t>
            </a:r>
            <a:r>
              <a:rPr lang="pt-PT" sz="1800" b="1" cap="all" dirty="0">
                <a:solidFill>
                  <a:srgbClr val="FFFF00"/>
                </a:solidFill>
              </a:rPr>
              <a:t> </a:t>
            </a:r>
            <a:r>
              <a:rPr lang="pt-PT" sz="1800" b="1" cap="all" dirty="0" err="1">
                <a:solidFill>
                  <a:srgbClr val="FFFF00"/>
                </a:solidFill>
              </a:rPr>
              <a:t>engineering</a:t>
            </a:r>
            <a:endParaRPr lang="pt-PT" dirty="0">
              <a:solidFill>
                <a:srgbClr val="FFFF00"/>
              </a:solidFill>
            </a:endParaRP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3331B8A6-B954-F04D-0378-7F3DD744E30A}"/>
              </a:ext>
            </a:extLst>
          </p:cNvPr>
          <p:cNvSpPr txBox="1">
            <a:spLocks/>
          </p:cNvSpPr>
          <p:nvPr/>
        </p:nvSpPr>
        <p:spPr>
          <a:xfrm>
            <a:off x="1981200" y="3267584"/>
            <a:ext cx="5486400" cy="552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500" b="1" dirty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Trabalho Prático N.º 2</a:t>
            </a:r>
          </a:p>
        </p:txBody>
      </p:sp>
    </p:spTree>
    <p:extLst>
      <p:ext uri="{BB962C8B-B14F-4D97-AF65-F5344CB8AC3E}">
        <p14:creationId xmlns:p14="http://schemas.microsoft.com/office/powerpoint/2010/main" val="962301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da informação armazenada na base de dados relacional.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704DE24-8CAF-E1A1-9FCE-D77DFD355D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9220" y="1756549"/>
            <a:ext cx="8165560" cy="459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4632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da informação armazenada na base de dados relacional.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61BC8CA-E411-A4AD-B3F7-3EDF5CA4DF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1752267"/>
            <a:ext cx="8229600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1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do tipo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que corre em background e é iniciada a cada 5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Esta aplicação vai selecionar da base de dados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pg-rel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até 20 entidades para as quais seja necessário atualizar ou obter coordenadas GPS. As coordenadas foram obtidas usando a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do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Nominatim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HTTP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já existente no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Python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D131DE6F-B707-D626-3800-5942459521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4119" y="2604042"/>
            <a:ext cx="6735763" cy="37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2359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Utilização da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Search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API do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Nominatim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 o 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módulo de HTTP </a:t>
            </a:r>
            <a:r>
              <a:rPr lang="pt-PT" sz="1400" b="0" i="0" u="none" strike="noStrike" baseline="0" dirty="0" err="1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Requests</a:t>
            </a:r>
            <a:r>
              <a:rPr lang="pt-PT" sz="1400" b="0" i="0" u="none" strike="noStrike" baseline="0" dirty="0">
                <a:solidFill>
                  <a:srgbClr val="0462C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PT" sz="14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para obter as coordenadas GPS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 posteriormente armazenar na base de dados relacional.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D96CFF3-6069-4E83-75E6-269F375BA8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593" y="1981200"/>
            <a:ext cx="7882814" cy="4434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9679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4.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Gis-Updater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Verificação das coordenadas inseridas com sucesso.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54B5C5-5474-138C-A0EC-36A2371FA9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042" y="1696609"/>
            <a:ext cx="8359916" cy="4702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1447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RPC-SERVER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RPC-SERVER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252A28C-A699-AA00-69FC-00C697B40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084" y="1736606"/>
            <a:ext cx="8131317" cy="4573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6838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5. RPC-SERVER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RPC-SERVER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581A442-F4EE-09D4-A31A-6C68166F3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67" y="1773401"/>
            <a:ext cx="8121133" cy="456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6511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6. API-ENTITIES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C9AF7C2-3A08-9B31-8817-76158D560B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6668" y="1411277"/>
            <a:ext cx="4826170" cy="4491484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97021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Aqui vamos á Base de Dados </a:t>
            </a:r>
            <a:r>
              <a:rPr lang="pt-PT" dirty="0" err="1"/>
              <a:t>db-rel</a:t>
            </a:r>
            <a:r>
              <a:rPr lang="pt-PT" dirty="0"/>
              <a:t> procurar os dados que guardamos previamente para depois os enviar para a </a:t>
            </a:r>
            <a:r>
              <a:rPr lang="pt-PT" dirty="0" err="1"/>
              <a:t>frontend-ent</a:t>
            </a:r>
            <a:r>
              <a:rPr lang="pt-PT" dirty="0"/>
              <a:t> utilizando o método REST. E em baixo temos o resultado disso.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F1D37CB-9207-F2F0-4BAB-56657B767C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62782" y="3899867"/>
            <a:ext cx="1057423" cy="176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41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7. API-GIS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2082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dirty="0"/>
              <a:t>Aqui vamos á Base de Dados </a:t>
            </a:r>
            <a:r>
              <a:rPr lang="pt-PT" dirty="0" err="1"/>
              <a:t>db-rel</a:t>
            </a:r>
            <a:r>
              <a:rPr lang="pt-PT" dirty="0"/>
              <a:t> procurar os dados que guardamos previamente para depois os enviar para a </a:t>
            </a:r>
            <a:r>
              <a:rPr lang="pt-PT" dirty="0" err="1"/>
              <a:t>frontend-gis</a:t>
            </a:r>
            <a:r>
              <a:rPr lang="pt-PT" dirty="0"/>
              <a:t> utilizando o método REST. O objetivo deste código é recolher os dados dos países e dos jogadores, “juntá-los” e enviar os dados necessários.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4D19F2B-1773-6430-31F4-4CC0E600AB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87536" y="1304291"/>
            <a:ext cx="4308652" cy="496802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FB8F0F-377A-2A23-4679-519E8C7085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6894" y="2590800"/>
            <a:ext cx="1759367" cy="2413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3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19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8. FRONTEND-ENT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8791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Aqui recebemos os dados os dados que nos foram enviados pela </a:t>
            </a:r>
            <a:r>
              <a:rPr lang="pt-PT" dirty="0" err="1"/>
              <a:t>api-entities</a:t>
            </a:r>
            <a:r>
              <a:rPr lang="pt-PT" dirty="0"/>
              <a:t>, a partir disto nós usamos os dados para os apresentar na </a:t>
            </a:r>
            <a:r>
              <a:rPr lang="pt-PT" dirty="0" err="1"/>
              <a:t>frontend</a:t>
            </a:r>
            <a:r>
              <a:rPr lang="pt-PT" dirty="0"/>
              <a:t>.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2B4F14C-7BBF-610D-8E05-1A7E4FAC09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39539" y="2039965"/>
            <a:ext cx="5501274" cy="142048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10356FA7-FF9B-9020-D0F1-017034AE193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084" y="4120410"/>
            <a:ext cx="7378671" cy="2052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235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Índice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F138C4BC-6F45-AE38-2AA4-D3A60242A4A9}"/>
              </a:ext>
            </a:extLst>
          </p:cNvPr>
          <p:cNvSpPr txBox="1"/>
          <p:nvPr/>
        </p:nvSpPr>
        <p:spPr>
          <a:xfrm>
            <a:off x="482600" y="1437792"/>
            <a:ext cx="4631266" cy="46115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1.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Introdu</a:t>
            </a:r>
            <a:r>
              <a:rPr lang="pt-BR" dirty="0">
                <a:latin typeface="Arial" pitchFamily="34" charset="0"/>
                <a:cs typeface="Arial" pitchFamily="34" charset="0"/>
              </a:rPr>
              <a:t>ção</a:t>
            </a:r>
            <a:r>
              <a:rPr lang="pt-PT" dirty="0">
                <a:latin typeface="Arial" pitchFamily="34" charset="0"/>
                <a:cs typeface="Arial" pitchFamily="34" charset="0"/>
              </a:rPr>
              <a:t> e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Objectivos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2. </a:t>
            </a:r>
            <a:r>
              <a:rPr lang="pt-PT" dirty="0" err="1">
                <a:latin typeface="Arial" panose="020B0604020202020204" pitchFamily="34" charset="0"/>
                <a:cs typeface="Arial" panose="020B0604020202020204" pitchFamily="34" charset="0"/>
              </a:rPr>
              <a:t>Importer</a:t>
            </a:r>
            <a:endParaRPr lang="pt-PT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3. Migrater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4.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Gis</a:t>
            </a:r>
            <a:r>
              <a:rPr lang="en-US" dirty="0">
                <a:latin typeface="Arial" pitchFamily="34" charset="0"/>
                <a:cs typeface="Arial" pitchFamily="34" charset="0"/>
              </a:rPr>
              <a:t>-Updater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5. RPC-SERVER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6. API-ENTITIES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7. API-GIS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8. FRONTEND-ENT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</a:t>
            </a:r>
            <a:r>
              <a:rPr lang="pt-PT" dirty="0">
                <a:latin typeface="Arial" pitchFamily="34" charset="0"/>
                <a:cs typeface="Arial" pitchFamily="34" charset="0"/>
              </a:rPr>
              <a:t>Arquitetura</a:t>
            </a:r>
            <a:r>
              <a:rPr lang="en-US" dirty="0">
                <a:latin typeface="Arial" pitchFamily="34" charset="0"/>
                <a:cs typeface="Arial" pitchFamily="34" charset="0"/>
              </a:rPr>
              <a:t> do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Projeto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9.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Conclusão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Arial" pitchFamily="34" charset="0"/>
                <a:cs typeface="Arial" pitchFamily="34" charset="0"/>
              </a:rPr>
              <a:t>10.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dirty="0">
                <a:latin typeface="Arial" pitchFamily="34" charset="0"/>
                <a:cs typeface="Arial" pitchFamily="34" charset="0"/>
              </a:rPr>
              <a:t> e </a:t>
            </a:r>
            <a:r>
              <a:rPr lang="en-US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dirty="0">
                <a:latin typeface="Arial" pitchFamily="34" charset="0"/>
                <a:cs typeface="Arial" pitchFamily="34" charset="0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8913556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20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8. FRONTEND-ENT (continuação)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700C6AF-1522-36E3-5E62-CBC5E44F04F3}"/>
              </a:ext>
            </a:extLst>
          </p:cNvPr>
          <p:cNvSpPr txBox="1"/>
          <p:nvPr/>
        </p:nvSpPr>
        <p:spPr>
          <a:xfrm>
            <a:off x="306388" y="1447800"/>
            <a:ext cx="287913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PT" dirty="0"/>
              <a:t>Na nossa </a:t>
            </a:r>
            <a:r>
              <a:rPr lang="pt-PT" dirty="0" err="1"/>
              <a:t>frontend-ent</a:t>
            </a:r>
            <a:r>
              <a:rPr lang="pt-PT" dirty="0"/>
              <a:t> também podemos mostrar os jogadores e o utilizador também pode escolher um país para depois mostrarmos os jogadores desse mesmo país.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7ED9866-1E8F-8436-3204-082FC899CD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6763" y="4485246"/>
            <a:ext cx="8229601" cy="182195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27A25DE-9831-C1AD-5A1B-98E24FC332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26742" y="1359110"/>
            <a:ext cx="2609170" cy="2335628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7B455F46-9D17-9537-698C-4184C89E7E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59988" y="1294475"/>
            <a:ext cx="1096666" cy="28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6178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21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9. Arquitetura do Projeto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AutoShape 2" descr="tpb">
            <a:extLst>
              <a:ext uri="{FF2B5EF4-FFF2-40B4-BE49-F238E27FC236}">
                <a16:creationId xmlns:a16="http://schemas.microsoft.com/office/drawing/2014/main" id="{AFCF549D-90F9-2D8B-6E96-F1C948C4C8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743200" y="3276600"/>
            <a:ext cx="198120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PT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9072C92D-14F6-610F-947A-8E60AA3470E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6401" y="1069804"/>
            <a:ext cx="4231198" cy="2652008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17827BE6-A1AE-21CE-B16B-147FFC5462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9912" y="3733671"/>
            <a:ext cx="5944175" cy="266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0947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22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10. Conclusão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2FF784-5DFE-7820-F219-95C6D820750B}"/>
              </a:ext>
            </a:extLst>
          </p:cNvPr>
          <p:cNvSpPr txBox="1"/>
          <p:nvPr/>
        </p:nvSpPr>
        <p:spPr>
          <a:xfrm>
            <a:off x="306388" y="1159837"/>
            <a:ext cx="865981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Com a realização deste trabalho, proposto pelos docentes Jorge Ribeiro e Luís Teófilo na Unidade Curricular de Integração de Sistemas, foi possível desenvolver e aplicar os conhecimentos já adquiridos em sala de aula.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Conseguimos cumprir alguns dos objetivos propostos, sendo que a nossa maior dificuldade passou por implementar as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API´s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e consequentemente, os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front-ends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Em relação aos objetivos cumpridos, aquele que nos proporcionou maior dificuldade foi a utilização da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Nomatim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API para obter as coordenadas geográficas. 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A utilização da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Nomatim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API foi especialmente importante para o desenvolvimento das nossas capacidades no tratamento de coordenadas geográficas, pois exigiu um maior estudo sobre o tema e também recorremos a algumas tentativas/erro para conseguirmos concluir este objetivo com sucesso.</a:t>
            </a:r>
          </a:p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Porém, não estamos satisfeitos por não conseguir obter os resultados esperados no que faltou acabar deste trabalho. Assim, pretendemos melhorar as nossas competências relativas a essas tarefas para estarmos melhor preparados para projetos futuros 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1880298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</a:t>
            </a:r>
            <a:r>
              <a:rPr lang="en-US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cs typeface="Arial" pitchFamily="34" charset="0"/>
              </a:rPr>
              <a:t>11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.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Bibliografia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e </a:t>
            </a:r>
            <a:r>
              <a:rPr lang="en-US" sz="2000" b="1" dirty="0" err="1">
                <a:latin typeface="Arial" pitchFamily="34" charset="0"/>
                <a:cs typeface="Arial" pitchFamily="34" charset="0"/>
              </a:rPr>
              <a:t>Referências</a:t>
            </a:r>
            <a:r>
              <a:rPr lang="en-US" sz="2000" b="1" dirty="0">
                <a:latin typeface="Arial" pitchFamily="34" charset="0"/>
                <a:cs typeface="Arial" pitchFamily="34" charset="0"/>
              </a:rPr>
              <a:t> Web </a:t>
            </a: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260350" y="44450"/>
            <a:ext cx="698182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endParaRPr lang="pt-PT" sz="1400" b="1" dirty="0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152400" y="1066800"/>
            <a:ext cx="8839200" cy="525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>
                <a:cs typeface="Arial" panose="020B0604020202020204" pitchFamily="34" charset="0"/>
              </a:rPr>
              <a:t>Bitbucket do Código </a:t>
            </a:r>
            <a:r>
              <a:rPr lang="en-US" sz="1400" dirty="0" err="1">
                <a:cs typeface="Arial" panose="020B0604020202020204" pitchFamily="34" charset="0"/>
              </a:rPr>
              <a:t>fornecido</a:t>
            </a:r>
            <a:r>
              <a:rPr lang="en-US" sz="1400" dirty="0">
                <a:cs typeface="Arial" panose="020B0604020202020204" pitchFamily="34" charset="0"/>
              </a:rPr>
              <a:t>: </a:t>
            </a:r>
            <a:r>
              <a:rPr lang="en-US" sz="1400" dirty="0">
                <a:cs typeface="Arial" panose="020B0604020202020204" pitchFamily="34" charset="0"/>
                <a:hlinkClick r:id="rId3"/>
              </a:rPr>
              <a:t>https://bitbucket.org/luisteofilo/systems-integration/src/tp2/</a:t>
            </a:r>
            <a:r>
              <a:rPr lang="en-US" sz="1400" dirty="0">
                <a:cs typeface="Arial" panose="020B0604020202020204" pitchFamily="34" charset="0"/>
              </a:rPr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cs typeface="Arial" panose="020B0604020202020204" pitchFamily="34" charset="0"/>
              </a:rPr>
              <a:t> </a:t>
            </a:r>
            <a:br>
              <a:rPr lang="en-US" sz="1400" dirty="0">
                <a:cs typeface="Arial" panose="020B0604020202020204" pitchFamily="34" charset="0"/>
              </a:rPr>
            </a:b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pt-PT" sz="1400" dirty="0" err="1"/>
              <a:t>Dataset</a:t>
            </a:r>
            <a:r>
              <a:rPr lang="pt-PT" sz="1400" dirty="0"/>
              <a:t> escolhido: </a:t>
            </a:r>
            <a:r>
              <a:rPr lang="pt-PT" sz="1400" dirty="0">
                <a:hlinkClick r:id="rId4"/>
              </a:rPr>
              <a:t>https://www.kaggle.com/datasets/cashncarry/fifa-22-complete-player-dataset?select=players_fifa22.csv</a:t>
            </a:r>
            <a:r>
              <a:rPr lang="pt-PT" sz="1400" dirty="0"/>
              <a:t> </a:t>
            </a:r>
          </a:p>
          <a:p>
            <a:pPr>
              <a:spcBef>
                <a:spcPts val="600"/>
              </a:spcBef>
              <a:defRPr/>
            </a:pPr>
            <a:br>
              <a:rPr lang="pt-PT" sz="1400" dirty="0"/>
            </a:b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/>
              <a:t>XML Tutorial: </a:t>
            </a:r>
            <a:r>
              <a:rPr lang="en-US" sz="1400" dirty="0">
                <a:hlinkClick r:id="rId5"/>
              </a:rPr>
              <a:t>https://www.liquid-technologies.com/xml-schema-tutorial/xsd-conventions</a:t>
            </a:r>
            <a:endParaRPr lang="en-US" sz="1400" dirty="0"/>
          </a:p>
          <a:p>
            <a:pPr>
              <a:spcBef>
                <a:spcPts val="600"/>
              </a:spcBef>
              <a:defRPr/>
            </a:pP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/>
              <a:t>XPath: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6"/>
              </a:rPr>
              <a:t>https://www.w3schools.com/xml/xpath_examples.asp</a:t>
            </a: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7"/>
              </a:rPr>
              <a:t>https://www.w3schools.com/xml/xpath_syntax.asp</a:t>
            </a:r>
            <a:r>
              <a:rPr lang="en-US" sz="1400" dirty="0"/>
              <a:t> 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8"/>
              </a:rPr>
              <a:t>https://stackoverflow.com/questions/8711030/fetch-partial-string-matched-html-tag-using-xpath</a:t>
            </a:r>
            <a:endParaRPr lang="en-US" sz="1400" dirty="0"/>
          </a:p>
          <a:p>
            <a:pPr>
              <a:spcBef>
                <a:spcPts val="600"/>
              </a:spcBef>
              <a:defRPr/>
            </a:pPr>
            <a:endParaRPr lang="en-US" sz="1400" dirty="0"/>
          </a:p>
          <a:p>
            <a:pPr>
              <a:spcBef>
                <a:spcPts val="600"/>
              </a:spcBef>
              <a:defRPr/>
            </a:pPr>
            <a:r>
              <a:rPr lang="en-US" sz="1400" dirty="0"/>
              <a:t> </a:t>
            </a:r>
            <a:r>
              <a:rPr lang="en-US" sz="1400" dirty="0">
                <a:solidFill>
                  <a:srgbClr val="FFC000"/>
                </a:solidFill>
                <a:cs typeface="Arial" panose="020B0604020202020204" pitchFamily="34" charset="0"/>
              </a:rPr>
              <a:t>■ </a:t>
            </a:r>
            <a:r>
              <a:rPr lang="en-US" sz="1400" dirty="0" err="1"/>
              <a:t>Nominatim</a:t>
            </a:r>
            <a:r>
              <a:rPr lang="en-US" sz="1400" dirty="0"/>
              <a:t> API:</a:t>
            </a:r>
          </a:p>
          <a:p>
            <a:pPr>
              <a:spcBef>
                <a:spcPts val="600"/>
              </a:spcBef>
              <a:defRPr/>
            </a:pPr>
            <a:r>
              <a:rPr lang="en-US" sz="1400" dirty="0">
                <a:hlinkClick r:id="rId9"/>
              </a:rPr>
              <a:t>https://nominatim.org/release-docs/develop/api/Search/</a:t>
            </a:r>
            <a:r>
              <a:rPr lang="en-US" sz="1400" dirty="0"/>
              <a:t> </a:t>
            </a:r>
          </a:p>
          <a:p>
            <a:pPr marL="36576" algn="just">
              <a:lnSpc>
                <a:spcPct val="170000"/>
              </a:lnSpc>
              <a:spcBef>
                <a:spcPct val="20000"/>
              </a:spcBef>
              <a:defRPr/>
            </a:pPr>
            <a:endParaRPr kumimoji="0" lang="en-US" sz="2000" b="0" i="1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5DEBD917-885F-4E14-9AAA-FA7433880D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sp>
        <p:nvSpPr>
          <p:cNvPr id="27" name="Rectângulo 19">
            <a:extLst>
              <a:ext uri="{FF2B5EF4-FFF2-40B4-BE49-F238E27FC236}">
                <a16:creationId xmlns:a16="http://schemas.microsoft.com/office/drawing/2014/main" id="{8C1A7A11-171A-4B51-AF54-818C7D826E60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BC0DA002-1D3A-41DC-B132-1A198053902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Text Box 10">
            <a:extLst>
              <a:ext uri="{FF2B5EF4-FFF2-40B4-BE49-F238E27FC236}">
                <a16:creationId xmlns:a16="http://schemas.microsoft.com/office/drawing/2014/main" id="{1204D73C-759C-3E01-1E9B-19D68FC71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3" name="Rectangle 11">
            <a:extLst>
              <a:ext uri="{FF2B5EF4-FFF2-40B4-BE49-F238E27FC236}">
                <a16:creationId xmlns:a16="http://schemas.microsoft.com/office/drawing/2014/main" id="{66F8E842-06BB-5B20-ECE1-C729A90ED0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23</a:t>
            </a:fld>
            <a:r>
              <a:rPr lang="pt-PT" sz="1000" dirty="0"/>
              <a:t> -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E16A8DF-702E-2F9F-FC6A-BBE9CEF5C3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678794F-9054-EA7B-B1E0-DF67F1547B87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6" name="Subtítulo 2">
            <a:extLst>
              <a:ext uri="{FF2B5EF4-FFF2-40B4-BE49-F238E27FC236}">
                <a16:creationId xmlns:a16="http://schemas.microsoft.com/office/drawing/2014/main" id="{00332AC9-73DA-F066-EC2F-BD34532F90F2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 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7" name="Text Box 21">
            <a:extLst>
              <a:ext uri="{FF2B5EF4-FFF2-40B4-BE49-F238E27FC236}">
                <a16:creationId xmlns:a16="http://schemas.microsoft.com/office/drawing/2014/main" id="{951004CF-EB19-4862-CF83-09DC3B61B6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1" y="44450"/>
            <a:ext cx="6138752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		</a:t>
            </a:r>
          </a:p>
        </p:txBody>
      </p:sp>
    </p:spTree>
    <p:extLst>
      <p:ext uri="{BB962C8B-B14F-4D97-AF65-F5344CB8AC3E}">
        <p14:creationId xmlns:p14="http://schemas.microsoft.com/office/powerpoint/2010/main" val="15909494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2000250" y="5867400"/>
            <a:ext cx="5143500" cy="489738"/>
          </a:xfrm>
        </p:spPr>
        <p:txBody>
          <a:bodyPr>
            <a:normAutofit/>
          </a:bodyPr>
          <a:lstStyle/>
          <a:p>
            <a:r>
              <a:rPr lang="pt-PT" sz="1500" dirty="0" err="1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rPr>
              <a:t>www.ipvc.pt</a:t>
            </a:r>
            <a:endParaRPr lang="pt-PT" sz="1500" dirty="0">
              <a:solidFill>
                <a:schemeClr val="bg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7606" y="3409950"/>
            <a:ext cx="4048787" cy="100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259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3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1. Introdução e Objetivos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F2FF784-5DFE-7820-F219-95C6D820750B}"/>
              </a:ext>
            </a:extLst>
          </p:cNvPr>
          <p:cNvSpPr txBox="1"/>
          <p:nvPr/>
        </p:nvSpPr>
        <p:spPr>
          <a:xfrm>
            <a:off x="306388" y="1159837"/>
            <a:ext cx="8659812" cy="562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  <a:spcBef>
                <a:spcPct val="20000"/>
              </a:spcBef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Neste trabalho, que nos foi fornecido/proposto pelos docentes Jorge Ribeiro e Luís Teófilo na unidade curricular de Integração de Sistemas, foi pretendido realizar a conversão de dados de um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csv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para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com um formato pretendido, usando um programa em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Python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De seguida, inserimos o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já validado numa base de dados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PostgreSQL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 Feito isto, tivemos de consultar a informação do ficheiro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xml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gerado e armazena-la numa base de dados relacional. Nesta fase foi implementado outro dos requisitos deste trabalho, que seria utilizar coordenadas geográficas. Por fim, tivemos de implementar interfaces de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front-end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para fazer consultas na base de dados. Tudo isto foi desenvolvido dentro de um Docker container para facilitar a criação e testagem da nossa “aplicação”.</a:t>
            </a:r>
          </a:p>
          <a:p>
            <a:pPr algn="just">
              <a:lnSpc>
                <a:spcPct val="200000"/>
              </a:lnSpc>
              <a:spcBef>
                <a:spcPct val="20000"/>
              </a:spcBef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Neste trabalho prático implementámos o código já desenvolvido pelo professor Luís Teófilo como base do nosso trabalho. Com este trabalho pretende-se rever e aplicar os conhecimentos já adquiridos na UC, tanto nas aulas teóricas como nas práticas , mais nomeadamente, os Sistemas Distribuídos - RPC -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Remote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Procedure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 </a:t>
            </a:r>
            <a:r>
              <a:rPr lang="pt-PT" sz="1400" dirty="0" err="1">
                <a:latin typeface="Arial" pitchFamily="34" charset="0"/>
                <a:cs typeface="Arial" pitchFamily="34" charset="0"/>
              </a:rPr>
              <a:t>Call</a:t>
            </a:r>
            <a:r>
              <a:rPr lang="pt-PT" sz="1400" dirty="0">
                <a:latin typeface="Arial" pitchFamily="34" charset="0"/>
                <a:cs typeface="Arial" pitchFamily="34" charset="0"/>
              </a:rPr>
              <a:t>.</a:t>
            </a:r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5142383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4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Esta aplicação do tipo </a:t>
            </a:r>
            <a:r>
              <a:rPr lang="pt-PT" sz="18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corre em background, constantemente à procura de novos ficheiros CSV no volume </a:t>
            </a:r>
            <a:r>
              <a:rPr lang="pt-PT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csv</a:t>
            </a:r>
            <a:r>
              <a:rPr lang="pt-PT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 Docker e inicia a conversão para XML e posterior migração para a base de dados </a:t>
            </a:r>
            <a:r>
              <a:rPr lang="pt-PT" sz="18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pg-xml</a:t>
            </a:r>
            <a:r>
              <a:rPr lang="pt-PT" sz="18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80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(não relacional)</a:t>
            </a:r>
            <a:r>
              <a:rPr lang="pt-PT" sz="18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62023AC0-3E36-18C1-3DAE-50B52CC1E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92309" y="2575995"/>
            <a:ext cx="6808691" cy="38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395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5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Neste código da aplicação </a:t>
            </a:r>
            <a:r>
              <a:rPr lang="pt-PT" dirty="0" err="1">
                <a:latin typeface="Arial" pitchFamily="34" charset="0"/>
                <a:cs typeface="Arial" pitchFamily="34" charset="0"/>
              </a:rPr>
              <a:t>importer</a:t>
            </a:r>
            <a:r>
              <a:rPr lang="pt-PT" dirty="0">
                <a:latin typeface="Arial" pitchFamily="34" charset="0"/>
                <a:cs typeface="Arial" pitchFamily="34" charset="0"/>
              </a:rPr>
              <a:t> é onde ocorre a verificação dos ficheiros que já foram convertidos.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B94D7A56-C6D8-0C75-1DA9-0CB25255A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585" y="2111687"/>
            <a:ext cx="5380831" cy="4249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32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6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dos ficheiros que já foram convertidos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EBF30B2-BF98-0A29-CF42-0997EEAC54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264" y="1810039"/>
            <a:ext cx="7851473" cy="441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83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7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2.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Importer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50000"/>
              </a:lnSpc>
            </a:pPr>
            <a:r>
              <a:rPr lang="pt-PT" dirty="0">
                <a:latin typeface="Arial" pitchFamily="34" charset="0"/>
                <a:cs typeface="Arial" pitchFamily="34" charset="0"/>
              </a:rPr>
              <a:t>Verificação dos ficheiros que já foram importados.</a:t>
            </a:r>
            <a:endParaRPr lang="en-US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AC065CA8-6893-9D8A-C589-225A88A5F8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747" y="1749510"/>
            <a:ext cx="8106507" cy="455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20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8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Aplicação do tipo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daemon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que corre em background e é iniciada a cada 5 </a:t>
            </a:r>
            <a:r>
              <a:rPr lang="pt-PT" sz="1400" b="0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mins</a:t>
            </a:r>
            <a:r>
              <a:rPr lang="pt-PT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aplicação verifica se existem novos ficheiros na tabela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imported_documents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pg-xml</a:t>
            </a:r>
            <a:r>
              <a:rPr lang="pt-PT" sz="1400" b="1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que necessitem de ser migrados do XML para as tabelas da base de dados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pg-rel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utilizando a API </a:t>
            </a:r>
            <a:r>
              <a:rPr lang="pt-PT" sz="1400" b="1" i="0" u="none" strike="noStrike" baseline="0" dirty="0" err="1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api-entities</a:t>
            </a:r>
            <a:r>
              <a:rPr lang="pt-PT" sz="1400" b="0" i="0" u="none" strike="noStrike" baseline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sz="1400" dirty="0">
              <a:latin typeface="Arial" panose="020B0604020202020204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9561B4E-A936-D5F4-425C-84BB837BDF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7400" y="2246201"/>
            <a:ext cx="5029200" cy="416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88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 Box 10"/>
          <p:cNvSpPr txBox="1">
            <a:spLocks noChangeArrowheads="1"/>
          </p:cNvSpPr>
          <p:nvPr/>
        </p:nvSpPr>
        <p:spPr bwMode="auto">
          <a:xfrm>
            <a:off x="8288338" y="6296025"/>
            <a:ext cx="827087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pt-PT"/>
          </a:p>
        </p:txBody>
      </p:sp>
      <p:sp>
        <p:nvSpPr>
          <p:cNvPr id="10244" name="Rectangle 11"/>
          <p:cNvSpPr>
            <a:spLocks noChangeArrowheads="1"/>
          </p:cNvSpPr>
          <p:nvPr/>
        </p:nvSpPr>
        <p:spPr bwMode="auto">
          <a:xfrm>
            <a:off x="8327571" y="6496091"/>
            <a:ext cx="936625" cy="260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/>
            <a:r>
              <a:rPr lang="pt-PT" sz="1000" dirty="0"/>
              <a:t>- </a:t>
            </a:r>
            <a:fld id="{1234D2FF-8FB9-47A1-B8C9-42A5F500BA2F}" type="slidenum">
              <a:rPr lang="pt-PT" sz="1000"/>
              <a:pPr algn="ctr"/>
              <a:t>9</a:t>
            </a:fld>
            <a:r>
              <a:rPr lang="pt-PT" sz="1000" dirty="0"/>
              <a:t> -</a:t>
            </a:r>
          </a:p>
        </p:txBody>
      </p:sp>
      <p:sp>
        <p:nvSpPr>
          <p:cNvPr id="9229" name="Text Box 13"/>
          <p:cNvSpPr txBox="1">
            <a:spLocks noChangeArrowheads="1"/>
          </p:cNvSpPr>
          <p:nvPr/>
        </p:nvSpPr>
        <p:spPr bwMode="auto">
          <a:xfrm>
            <a:off x="306388" y="557213"/>
            <a:ext cx="6981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■</a:t>
            </a:r>
            <a:r>
              <a:rPr lang="pt-PT" sz="2000" b="1" dirty="0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 3. </a:t>
            </a:r>
            <a:r>
              <a:rPr lang="pt-PT" sz="2000" b="1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Arial"/>
                <a:cs typeface="Arial"/>
              </a:rPr>
              <a:t>Migrater</a:t>
            </a:r>
            <a:endParaRPr lang="pt-PT" sz="2000" b="1" dirty="0"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</a:endParaRPr>
          </a:p>
        </p:txBody>
      </p:sp>
      <p:sp>
        <p:nvSpPr>
          <p:cNvPr id="10247" name="Line 15"/>
          <p:cNvSpPr>
            <a:spLocks noChangeShapeType="1"/>
          </p:cNvSpPr>
          <p:nvPr/>
        </p:nvSpPr>
        <p:spPr bwMode="auto">
          <a:xfrm>
            <a:off x="250825" y="0"/>
            <a:ext cx="0" cy="765175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pt-PT"/>
          </a:p>
        </p:txBody>
      </p:sp>
      <p:sp>
        <p:nvSpPr>
          <p:cNvPr id="9237" name="Text Box 21"/>
          <p:cNvSpPr txBox="1">
            <a:spLocks noChangeArrowheads="1"/>
          </p:cNvSpPr>
          <p:nvPr/>
        </p:nvSpPr>
        <p:spPr bwMode="auto">
          <a:xfrm>
            <a:off x="381001" y="44450"/>
            <a:ext cx="6138752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pt-PT" sz="1200" b="1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</a:rPr>
              <a:t>INTEGRAÇÃO DE SISTEMAS – TRABALHO PRÁTICO N.º 2</a:t>
            </a:r>
          </a:p>
        </p:txBody>
      </p:sp>
      <p:sp>
        <p:nvSpPr>
          <p:cNvPr id="19" name="Marcador de Posição de Conteúdo 2"/>
          <p:cNvSpPr txBox="1">
            <a:spLocks/>
          </p:cNvSpPr>
          <p:nvPr/>
        </p:nvSpPr>
        <p:spPr>
          <a:xfrm>
            <a:off x="457200" y="1219200"/>
            <a:ext cx="8229600" cy="4937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PT" sz="1400" dirty="0">
                <a:latin typeface="Arial" pitchFamily="34" charset="0"/>
                <a:cs typeface="Arial" pitchFamily="34" charset="0"/>
              </a:rPr>
              <a:t>Utilização do XPATH para obter a informação pretendida e armazena-la na base de dados.</a:t>
            </a:r>
            <a:endParaRPr lang="en-US" sz="1400" dirty="0">
              <a:latin typeface="Arial" pitchFamily="34" charset="0"/>
              <a:cs typeface="Arial" pitchFamily="34" charset="0"/>
            </a:endParaRPr>
          </a:p>
          <a:p>
            <a:pPr>
              <a:lnSpc>
                <a:spcPct val="200000"/>
              </a:lnSpc>
              <a:spcBef>
                <a:spcPct val="20000"/>
              </a:spcBef>
            </a:pPr>
            <a:endParaRPr lang="pt-PT" sz="2000" dirty="0">
              <a:latin typeface="Arial" pitchFamily="34" charset="0"/>
              <a:cs typeface="Arial" pitchFamily="34" charset="0"/>
            </a:endParaRPr>
          </a:p>
          <a:p>
            <a:pPr lvl="0">
              <a:lnSpc>
                <a:spcPct val="200000"/>
              </a:lnSpc>
              <a:spcBef>
                <a:spcPct val="20000"/>
              </a:spcBef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457200" marR="0" lvl="1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  <a:p>
            <a:pPr marL="0" marR="0" lvl="0" indent="0" defTabSz="914400" rtl="0" eaLnBrk="1" fontAlgn="auto" latinLnBrk="0" hangingPunct="1">
              <a:lnSpc>
                <a:spcPct val="2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pt-PT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4D42837-E70D-4C64-A8A7-E7F751502B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25" y="904241"/>
            <a:ext cx="9014192" cy="26648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1982921-1900-46B5-BE82-07BECCD63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320212"/>
            <a:ext cx="9144000" cy="25325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BE263CB9-5E3B-4385-9450-974CDF0F6C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" y="6488336"/>
            <a:ext cx="545959" cy="199802"/>
          </a:xfrm>
          <a:prstGeom prst="rect">
            <a:avLst/>
          </a:prstGeom>
        </p:spPr>
      </p:pic>
      <p:sp>
        <p:nvSpPr>
          <p:cNvPr id="3" name="Rectângulo 19">
            <a:extLst>
              <a:ext uri="{FF2B5EF4-FFF2-40B4-BE49-F238E27FC236}">
                <a16:creationId xmlns:a16="http://schemas.microsoft.com/office/drawing/2014/main" id="{850208AF-C5A5-C009-177D-8C27BB5DCC8B}"/>
              </a:ext>
            </a:extLst>
          </p:cNvPr>
          <p:cNvSpPr/>
          <p:nvPr/>
        </p:nvSpPr>
        <p:spPr>
          <a:xfrm>
            <a:off x="5535613" y="553019"/>
            <a:ext cx="350520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PT" sz="1100" b="1" cap="all" dirty="0" err="1">
                <a:highlight>
                  <a:srgbClr val="FFFF00"/>
                </a:highlight>
              </a:rPr>
              <a:t>Degree</a:t>
            </a:r>
            <a:r>
              <a:rPr lang="pt-PT" sz="1100" b="1" cap="all" dirty="0">
                <a:highlight>
                  <a:srgbClr val="FFFF00"/>
                </a:highlight>
              </a:rPr>
              <a:t> IN </a:t>
            </a:r>
            <a:r>
              <a:rPr lang="pt-PT" sz="1100" b="1" cap="all" dirty="0" err="1">
                <a:highlight>
                  <a:srgbClr val="FFFF00"/>
                </a:highlight>
              </a:rPr>
              <a:t>Informatics</a:t>
            </a:r>
            <a:r>
              <a:rPr lang="pt-PT" sz="1100" b="1" cap="all" dirty="0">
                <a:highlight>
                  <a:srgbClr val="FFFF00"/>
                </a:highlight>
              </a:rPr>
              <a:t> </a:t>
            </a:r>
            <a:r>
              <a:rPr lang="pt-PT" sz="1100" b="1" cap="all" dirty="0" err="1">
                <a:highlight>
                  <a:srgbClr val="FFFF00"/>
                </a:highlight>
              </a:rPr>
              <a:t>engineering</a:t>
            </a:r>
            <a:endParaRPr lang="pt-PT" sz="1100" dirty="0">
              <a:highlight>
                <a:srgbClr val="FFFF00"/>
              </a:highlight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69841B-4743-42E9-837A-73B87FC5C8C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5316" y="9186"/>
            <a:ext cx="2575034" cy="639880"/>
          </a:xfrm>
          <a:prstGeom prst="rect">
            <a:avLst/>
          </a:prstGeom>
        </p:spPr>
      </p:pic>
      <p:sp>
        <p:nvSpPr>
          <p:cNvPr id="2" name="Subtítulo 2">
            <a:extLst>
              <a:ext uri="{FF2B5EF4-FFF2-40B4-BE49-F238E27FC236}">
                <a16:creationId xmlns:a16="http://schemas.microsoft.com/office/drawing/2014/main" id="{50369DE4-0D6E-7A10-AF37-333F300DD770}"/>
              </a:ext>
            </a:extLst>
          </p:cNvPr>
          <p:cNvSpPr txBox="1">
            <a:spLocks/>
          </p:cNvSpPr>
          <p:nvPr/>
        </p:nvSpPr>
        <p:spPr>
          <a:xfrm>
            <a:off x="836017" y="6524516"/>
            <a:ext cx="7698382" cy="162409"/>
          </a:xfrm>
          <a:prstGeom prst="rect">
            <a:avLst/>
          </a:prstGeom>
        </p:spPr>
        <p:txBody>
          <a:bodyPr vert="horz" lIns="68580" tIns="34290" rIns="68580" bIns="3429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PT" sz="900" dirty="0">
                <a:latin typeface="Arial" charset="0"/>
                <a:ea typeface="Arial" charset="0"/>
                <a:cs typeface="Arial" charset="0"/>
              </a:rPr>
              <a:t>João Correia, Luís Carreira| </a:t>
            </a:r>
            <a:r>
              <a:rPr lang="pt-PT" sz="900" b="1" dirty="0">
                <a:solidFill>
                  <a:srgbClr val="C00000"/>
                </a:solidFill>
                <a:latin typeface="Arial" charset="0"/>
                <a:ea typeface="Arial" charset="0"/>
                <a:cs typeface="Arial" charset="0"/>
              </a:rPr>
              <a:t>Unidade Curricular: INTEGRAÇÃO DE SISTEMAS </a:t>
            </a:r>
            <a:r>
              <a:rPr lang="pt-PT" sz="900" dirty="0">
                <a:latin typeface="Arial" charset="0"/>
                <a:ea typeface="Arial" charset="0"/>
                <a:cs typeface="Arial" charset="0"/>
              </a:rPr>
              <a:t>– Ano Letivo 2022/2023 – </a:t>
            </a:r>
            <a:r>
              <a:rPr lang="pt-PT" sz="900" b="1" dirty="0">
                <a:latin typeface="Arial" charset="0"/>
                <a:ea typeface="Arial" charset="0"/>
                <a:cs typeface="Arial" charset="0"/>
              </a:rPr>
              <a:t>Trabalho Prático 2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78182A1-C76F-5920-DBAE-B37DE46964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342" y="1787576"/>
            <a:ext cx="8131317" cy="457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5517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4576</TotalTime>
  <Words>1930</Words>
  <Application>Microsoft Office PowerPoint</Application>
  <PresentationFormat>Apresentação no Ecrã (4:3)</PresentationFormat>
  <Paragraphs>296</Paragraphs>
  <Slides>24</Slides>
  <Notes>22</Notes>
  <HiddenSlides>0</HiddenSlides>
  <MMClips>0</MMClips>
  <ScaleCrop>false</ScaleCrop>
  <HeadingPairs>
    <vt:vector size="6" baseType="variant">
      <vt:variant>
        <vt:lpstr>Tipos de letra usados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dos diapositivos</vt:lpstr>
      </vt:variant>
      <vt:variant>
        <vt:i4>24</vt:i4>
      </vt:variant>
    </vt:vector>
  </HeadingPairs>
  <TitlesOfParts>
    <vt:vector size="27" baseType="lpstr">
      <vt:lpstr>Arial</vt:lpstr>
      <vt:lpstr>Calibri</vt:lpstr>
      <vt:lpstr>Tema do Office</vt:lpstr>
      <vt:lpstr>INTEGRAÇÃO DE SISTEMAS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Diapositivo 1</dc:title>
  <dc:creator>Jorge Ribeiro</dc:creator>
  <cp:lastModifiedBy>Luís Carreira</cp:lastModifiedBy>
  <cp:revision>265</cp:revision>
  <cp:lastPrinted>2020-09-27T18:04:57Z</cp:lastPrinted>
  <dcterms:created xsi:type="dcterms:W3CDTF">2011-05-31T09:21:51Z</dcterms:created>
  <dcterms:modified xsi:type="dcterms:W3CDTF">2023-01-24T10:08:46Z</dcterms:modified>
</cp:coreProperties>
</file>